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510E7-2E6E-42FF-B3BD-137D0EC7DAC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BCC159-9EBB-441E-940A-098BF3FA462D}">
      <dgm:prSet/>
      <dgm:spPr/>
      <dgm:t>
        <a:bodyPr/>
        <a:lstStyle/>
        <a:p>
          <a:r>
            <a:rPr lang="ru-RU" dirty="0"/>
            <a:t>Не копируется</a:t>
          </a:r>
          <a:endParaRPr lang="en-US" dirty="0"/>
        </a:p>
      </dgm:t>
    </dgm:pt>
    <dgm:pt modelId="{F4D44141-E8AB-49FF-913A-F020A1A9CB89}" type="parTrans" cxnId="{85BE0BE2-32F8-4967-B466-1967EC92F37F}">
      <dgm:prSet/>
      <dgm:spPr/>
      <dgm:t>
        <a:bodyPr/>
        <a:lstStyle/>
        <a:p>
          <a:endParaRPr lang="en-US"/>
        </a:p>
      </dgm:t>
    </dgm:pt>
    <dgm:pt modelId="{5186728A-B1FE-4DF6-A3B5-ABF121C37EE0}" type="sibTrans" cxnId="{85BE0BE2-32F8-4967-B466-1967EC92F37F}">
      <dgm:prSet/>
      <dgm:spPr/>
      <dgm:t>
        <a:bodyPr/>
        <a:lstStyle/>
        <a:p>
          <a:endParaRPr lang="en-US"/>
        </a:p>
      </dgm:t>
    </dgm:pt>
    <dgm:pt modelId="{902BA338-37BB-4234-A7B1-9333DB701A3D}">
      <dgm:prSet/>
      <dgm:spPr/>
      <dgm:t>
        <a:bodyPr/>
        <a:lstStyle/>
        <a:p>
          <a:r>
            <a:rPr lang="ru-RU" dirty="0"/>
            <a:t>Выпускается только при личном присутствии</a:t>
          </a:r>
          <a:endParaRPr lang="en-US" dirty="0"/>
        </a:p>
      </dgm:t>
    </dgm:pt>
    <dgm:pt modelId="{7041F0A6-82B7-4BB0-ACB1-219F89381BEA}" type="parTrans" cxnId="{3D592DF6-1438-43DB-B01F-68C58BADECB5}">
      <dgm:prSet/>
      <dgm:spPr/>
      <dgm:t>
        <a:bodyPr/>
        <a:lstStyle/>
        <a:p>
          <a:endParaRPr lang="en-US"/>
        </a:p>
      </dgm:t>
    </dgm:pt>
    <dgm:pt modelId="{D0F8199C-6B29-408F-BFE3-D31733B35D41}" type="sibTrans" cxnId="{3D592DF6-1438-43DB-B01F-68C58BADECB5}">
      <dgm:prSet/>
      <dgm:spPr/>
      <dgm:t>
        <a:bodyPr/>
        <a:lstStyle/>
        <a:p>
          <a:endParaRPr lang="en-US"/>
        </a:p>
      </dgm:t>
    </dgm:pt>
    <dgm:pt modelId="{9E2D87FB-48BB-45F9-9CD2-29826F083159}">
      <dgm:prSet/>
      <dgm:spPr/>
      <dgm:t>
        <a:bodyPr/>
        <a:lstStyle/>
        <a:p>
          <a:r>
            <a:rPr lang="ru-RU" dirty="0"/>
            <a:t>Для работы необходима установленная на компьютере программа КриптоПро </a:t>
          </a:r>
          <a:r>
            <a:rPr lang="en-US" dirty="0"/>
            <a:t>CSP</a:t>
          </a:r>
        </a:p>
      </dgm:t>
    </dgm:pt>
    <dgm:pt modelId="{43F3972F-B0E3-41C1-A295-1364DA9CCC1E}" type="parTrans" cxnId="{47F5C10A-4784-4EB0-AE08-6CCEE49B1626}">
      <dgm:prSet/>
      <dgm:spPr/>
      <dgm:t>
        <a:bodyPr/>
        <a:lstStyle/>
        <a:p>
          <a:endParaRPr lang="en-US"/>
        </a:p>
      </dgm:t>
    </dgm:pt>
    <dgm:pt modelId="{D6B746AA-476C-479A-BDAA-FEC7FF8AB43C}" type="sibTrans" cxnId="{47F5C10A-4784-4EB0-AE08-6CCEE49B1626}">
      <dgm:prSet/>
      <dgm:spPr/>
      <dgm:t>
        <a:bodyPr/>
        <a:lstStyle/>
        <a:p>
          <a:endParaRPr lang="en-US"/>
        </a:p>
      </dgm:t>
    </dgm:pt>
    <dgm:pt modelId="{A431DE4B-161F-4A41-9113-41F26DFEDF65}" type="pres">
      <dgm:prSet presAssocID="{505510E7-2E6E-42FF-B3BD-137D0EC7DA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D02436-4330-4C34-9722-81767A56F344}" type="pres">
      <dgm:prSet presAssocID="{34BCC159-9EBB-441E-940A-098BF3FA462D}" presName="hierRoot1" presStyleCnt="0"/>
      <dgm:spPr/>
    </dgm:pt>
    <dgm:pt modelId="{D192B1A9-9349-4D0D-A25E-DE2C78891BF5}" type="pres">
      <dgm:prSet presAssocID="{34BCC159-9EBB-441E-940A-098BF3FA462D}" presName="composite" presStyleCnt="0"/>
      <dgm:spPr/>
    </dgm:pt>
    <dgm:pt modelId="{27D6E804-A55E-42AC-B624-4ADFD9B96DE6}" type="pres">
      <dgm:prSet presAssocID="{34BCC159-9EBB-441E-940A-098BF3FA462D}" presName="background" presStyleLbl="node0" presStyleIdx="0" presStyleCnt="3"/>
      <dgm:spPr/>
    </dgm:pt>
    <dgm:pt modelId="{2F62BE0A-6A96-482E-AFAF-BB605618357A}" type="pres">
      <dgm:prSet presAssocID="{34BCC159-9EBB-441E-940A-098BF3FA462D}" presName="text" presStyleLbl="fgAcc0" presStyleIdx="0" presStyleCnt="3">
        <dgm:presLayoutVars>
          <dgm:chPref val="3"/>
        </dgm:presLayoutVars>
      </dgm:prSet>
      <dgm:spPr/>
    </dgm:pt>
    <dgm:pt modelId="{1BA35738-B57C-4BD5-939C-617019844559}" type="pres">
      <dgm:prSet presAssocID="{34BCC159-9EBB-441E-940A-098BF3FA462D}" presName="hierChild2" presStyleCnt="0"/>
      <dgm:spPr/>
    </dgm:pt>
    <dgm:pt modelId="{7B7BFDCF-0E70-42EC-AA46-491FBC99AF7C}" type="pres">
      <dgm:prSet presAssocID="{902BA338-37BB-4234-A7B1-9333DB701A3D}" presName="hierRoot1" presStyleCnt="0"/>
      <dgm:spPr/>
    </dgm:pt>
    <dgm:pt modelId="{177A733B-24F7-4297-8C75-3914619EFE88}" type="pres">
      <dgm:prSet presAssocID="{902BA338-37BB-4234-A7B1-9333DB701A3D}" presName="composite" presStyleCnt="0"/>
      <dgm:spPr/>
    </dgm:pt>
    <dgm:pt modelId="{C1F27618-6ABF-4317-800A-6FE38DAB493D}" type="pres">
      <dgm:prSet presAssocID="{902BA338-37BB-4234-A7B1-9333DB701A3D}" presName="background" presStyleLbl="node0" presStyleIdx="1" presStyleCnt="3"/>
      <dgm:spPr/>
    </dgm:pt>
    <dgm:pt modelId="{974E248D-0D1E-45AA-8D1A-AB99245DB01D}" type="pres">
      <dgm:prSet presAssocID="{902BA338-37BB-4234-A7B1-9333DB701A3D}" presName="text" presStyleLbl="fgAcc0" presStyleIdx="1" presStyleCnt="3">
        <dgm:presLayoutVars>
          <dgm:chPref val="3"/>
        </dgm:presLayoutVars>
      </dgm:prSet>
      <dgm:spPr/>
    </dgm:pt>
    <dgm:pt modelId="{CA43DD9B-1471-484C-9DD1-49698AFF0800}" type="pres">
      <dgm:prSet presAssocID="{902BA338-37BB-4234-A7B1-9333DB701A3D}" presName="hierChild2" presStyleCnt="0"/>
      <dgm:spPr/>
    </dgm:pt>
    <dgm:pt modelId="{B5FF375F-EE27-46CF-A465-D3E5858EF96D}" type="pres">
      <dgm:prSet presAssocID="{9E2D87FB-48BB-45F9-9CD2-29826F083159}" presName="hierRoot1" presStyleCnt="0"/>
      <dgm:spPr/>
    </dgm:pt>
    <dgm:pt modelId="{BDB571CC-3C72-4D60-86F2-EAFF7001B414}" type="pres">
      <dgm:prSet presAssocID="{9E2D87FB-48BB-45F9-9CD2-29826F083159}" presName="composite" presStyleCnt="0"/>
      <dgm:spPr/>
    </dgm:pt>
    <dgm:pt modelId="{0CB7229B-D114-4E5A-A15E-5673A7842B4F}" type="pres">
      <dgm:prSet presAssocID="{9E2D87FB-48BB-45F9-9CD2-29826F083159}" presName="background" presStyleLbl="node0" presStyleIdx="2" presStyleCnt="3"/>
      <dgm:spPr/>
    </dgm:pt>
    <dgm:pt modelId="{5A72F1C0-7D26-47AC-8B25-DBD576A94E5C}" type="pres">
      <dgm:prSet presAssocID="{9E2D87FB-48BB-45F9-9CD2-29826F083159}" presName="text" presStyleLbl="fgAcc0" presStyleIdx="2" presStyleCnt="3">
        <dgm:presLayoutVars>
          <dgm:chPref val="3"/>
        </dgm:presLayoutVars>
      </dgm:prSet>
      <dgm:spPr/>
    </dgm:pt>
    <dgm:pt modelId="{F90A3E74-F8E0-4E1D-A7B1-24B45545ECEB}" type="pres">
      <dgm:prSet presAssocID="{9E2D87FB-48BB-45F9-9CD2-29826F083159}" presName="hierChild2" presStyleCnt="0"/>
      <dgm:spPr/>
    </dgm:pt>
  </dgm:ptLst>
  <dgm:cxnLst>
    <dgm:cxn modelId="{47F5C10A-4784-4EB0-AE08-6CCEE49B1626}" srcId="{505510E7-2E6E-42FF-B3BD-137D0EC7DAC3}" destId="{9E2D87FB-48BB-45F9-9CD2-29826F083159}" srcOrd="2" destOrd="0" parTransId="{43F3972F-B0E3-41C1-A295-1364DA9CCC1E}" sibTransId="{D6B746AA-476C-479A-BDAA-FEC7FF8AB43C}"/>
    <dgm:cxn modelId="{943FAB3B-508D-410D-960F-7241B0E5AB19}" type="presOf" srcId="{902BA338-37BB-4234-A7B1-9333DB701A3D}" destId="{974E248D-0D1E-45AA-8D1A-AB99245DB01D}" srcOrd="0" destOrd="0" presId="urn:microsoft.com/office/officeart/2005/8/layout/hierarchy1"/>
    <dgm:cxn modelId="{06F84CAA-1FFA-4184-B913-2B01D6BDDF4D}" type="presOf" srcId="{9E2D87FB-48BB-45F9-9CD2-29826F083159}" destId="{5A72F1C0-7D26-47AC-8B25-DBD576A94E5C}" srcOrd="0" destOrd="0" presId="urn:microsoft.com/office/officeart/2005/8/layout/hierarchy1"/>
    <dgm:cxn modelId="{3644D9BD-3E1B-408D-883B-093DEF2F0CBD}" type="presOf" srcId="{505510E7-2E6E-42FF-B3BD-137D0EC7DAC3}" destId="{A431DE4B-161F-4A41-9113-41F26DFEDF65}" srcOrd="0" destOrd="0" presId="urn:microsoft.com/office/officeart/2005/8/layout/hierarchy1"/>
    <dgm:cxn modelId="{BCBF3AC9-5E27-41A1-8E84-C137EA318622}" type="presOf" srcId="{34BCC159-9EBB-441E-940A-098BF3FA462D}" destId="{2F62BE0A-6A96-482E-AFAF-BB605618357A}" srcOrd="0" destOrd="0" presId="urn:microsoft.com/office/officeart/2005/8/layout/hierarchy1"/>
    <dgm:cxn modelId="{85BE0BE2-32F8-4967-B466-1967EC92F37F}" srcId="{505510E7-2E6E-42FF-B3BD-137D0EC7DAC3}" destId="{34BCC159-9EBB-441E-940A-098BF3FA462D}" srcOrd="0" destOrd="0" parTransId="{F4D44141-E8AB-49FF-913A-F020A1A9CB89}" sibTransId="{5186728A-B1FE-4DF6-A3B5-ABF121C37EE0}"/>
    <dgm:cxn modelId="{3D592DF6-1438-43DB-B01F-68C58BADECB5}" srcId="{505510E7-2E6E-42FF-B3BD-137D0EC7DAC3}" destId="{902BA338-37BB-4234-A7B1-9333DB701A3D}" srcOrd="1" destOrd="0" parTransId="{7041F0A6-82B7-4BB0-ACB1-219F89381BEA}" sibTransId="{D0F8199C-6B29-408F-BFE3-D31733B35D41}"/>
    <dgm:cxn modelId="{DA2A08CA-D099-4EB7-8A97-FB0F96A456D6}" type="presParOf" srcId="{A431DE4B-161F-4A41-9113-41F26DFEDF65}" destId="{40D02436-4330-4C34-9722-81767A56F344}" srcOrd="0" destOrd="0" presId="urn:microsoft.com/office/officeart/2005/8/layout/hierarchy1"/>
    <dgm:cxn modelId="{85E06BF9-DBE2-4C26-98C6-D1A9DE631E3D}" type="presParOf" srcId="{40D02436-4330-4C34-9722-81767A56F344}" destId="{D192B1A9-9349-4D0D-A25E-DE2C78891BF5}" srcOrd="0" destOrd="0" presId="urn:microsoft.com/office/officeart/2005/8/layout/hierarchy1"/>
    <dgm:cxn modelId="{11FFB31C-25B3-401A-B137-51EEDD0D75CE}" type="presParOf" srcId="{D192B1A9-9349-4D0D-A25E-DE2C78891BF5}" destId="{27D6E804-A55E-42AC-B624-4ADFD9B96DE6}" srcOrd="0" destOrd="0" presId="urn:microsoft.com/office/officeart/2005/8/layout/hierarchy1"/>
    <dgm:cxn modelId="{D98C6788-9EF1-480C-9029-413C280A8724}" type="presParOf" srcId="{D192B1A9-9349-4D0D-A25E-DE2C78891BF5}" destId="{2F62BE0A-6A96-482E-AFAF-BB605618357A}" srcOrd="1" destOrd="0" presId="urn:microsoft.com/office/officeart/2005/8/layout/hierarchy1"/>
    <dgm:cxn modelId="{A0A62D2A-2297-4094-AF3C-78631EA6E680}" type="presParOf" srcId="{40D02436-4330-4C34-9722-81767A56F344}" destId="{1BA35738-B57C-4BD5-939C-617019844559}" srcOrd="1" destOrd="0" presId="urn:microsoft.com/office/officeart/2005/8/layout/hierarchy1"/>
    <dgm:cxn modelId="{9D18F354-C24A-473D-8801-3C8D8D7A31A3}" type="presParOf" srcId="{A431DE4B-161F-4A41-9113-41F26DFEDF65}" destId="{7B7BFDCF-0E70-42EC-AA46-491FBC99AF7C}" srcOrd="1" destOrd="0" presId="urn:microsoft.com/office/officeart/2005/8/layout/hierarchy1"/>
    <dgm:cxn modelId="{31469A4B-7E92-47A1-8050-3339A7D80602}" type="presParOf" srcId="{7B7BFDCF-0E70-42EC-AA46-491FBC99AF7C}" destId="{177A733B-24F7-4297-8C75-3914619EFE88}" srcOrd="0" destOrd="0" presId="urn:microsoft.com/office/officeart/2005/8/layout/hierarchy1"/>
    <dgm:cxn modelId="{85C353BD-65D4-4358-8E71-938EDA7C0346}" type="presParOf" srcId="{177A733B-24F7-4297-8C75-3914619EFE88}" destId="{C1F27618-6ABF-4317-800A-6FE38DAB493D}" srcOrd="0" destOrd="0" presId="urn:microsoft.com/office/officeart/2005/8/layout/hierarchy1"/>
    <dgm:cxn modelId="{17FA9C81-B758-445E-A750-E63465473657}" type="presParOf" srcId="{177A733B-24F7-4297-8C75-3914619EFE88}" destId="{974E248D-0D1E-45AA-8D1A-AB99245DB01D}" srcOrd="1" destOrd="0" presId="urn:microsoft.com/office/officeart/2005/8/layout/hierarchy1"/>
    <dgm:cxn modelId="{AA92BA20-7233-49A8-AE53-19992F92F8ED}" type="presParOf" srcId="{7B7BFDCF-0E70-42EC-AA46-491FBC99AF7C}" destId="{CA43DD9B-1471-484C-9DD1-49698AFF0800}" srcOrd="1" destOrd="0" presId="urn:microsoft.com/office/officeart/2005/8/layout/hierarchy1"/>
    <dgm:cxn modelId="{FA28147F-E41F-4477-978D-40314BA51F7B}" type="presParOf" srcId="{A431DE4B-161F-4A41-9113-41F26DFEDF65}" destId="{B5FF375F-EE27-46CF-A465-D3E5858EF96D}" srcOrd="2" destOrd="0" presId="urn:microsoft.com/office/officeart/2005/8/layout/hierarchy1"/>
    <dgm:cxn modelId="{7E12E4FA-8F1C-42E1-BAB0-BB8D0C3D1C94}" type="presParOf" srcId="{B5FF375F-EE27-46CF-A465-D3E5858EF96D}" destId="{BDB571CC-3C72-4D60-86F2-EAFF7001B414}" srcOrd="0" destOrd="0" presId="urn:microsoft.com/office/officeart/2005/8/layout/hierarchy1"/>
    <dgm:cxn modelId="{640B54D2-5819-4170-AB4A-EA0C808956C7}" type="presParOf" srcId="{BDB571CC-3C72-4D60-86F2-EAFF7001B414}" destId="{0CB7229B-D114-4E5A-A15E-5673A7842B4F}" srcOrd="0" destOrd="0" presId="urn:microsoft.com/office/officeart/2005/8/layout/hierarchy1"/>
    <dgm:cxn modelId="{6C5E02DB-1470-427C-B537-E1C95E312116}" type="presParOf" srcId="{BDB571CC-3C72-4D60-86F2-EAFF7001B414}" destId="{5A72F1C0-7D26-47AC-8B25-DBD576A94E5C}" srcOrd="1" destOrd="0" presId="urn:microsoft.com/office/officeart/2005/8/layout/hierarchy1"/>
    <dgm:cxn modelId="{9D93C7A4-731E-4959-AF79-8919859FAF3D}" type="presParOf" srcId="{B5FF375F-EE27-46CF-A465-D3E5858EF96D}" destId="{F90A3E74-F8E0-4E1D-A7B1-24B45545EC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6E804-A55E-42AC-B624-4ADFD9B96DE6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2BE0A-6A96-482E-AFAF-BB605618357A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Не копируется</a:t>
          </a:r>
          <a:endParaRPr lang="en-US" sz="2100" kern="1200" dirty="0"/>
        </a:p>
      </dsp:txBody>
      <dsp:txXfrm>
        <a:off x="398656" y="1088253"/>
        <a:ext cx="2959127" cy="1837317"/>
      </dsp:txXfrm>
    </dsp:sp>
    <dsp:sp modelId="{C1F27618-6ABF-4317-800A-6FE38DAB493D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E248D-0D1E-45AA-8D1A-AB99245DB01D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Выпускается только при личном присутствии</a:t>
          </a:r>
          <a:endParaRPr lang="en-US" sz="2100" kern="1200" dirty="0"/>
        </a:p>
      </dsp:txBody>
      <dsp:txXfrm>
        <a:off x="4155097" y="1088253"/>
        <a:ext cx="2959127" cy="1837317"/>
      </dsp:txXfrm>
    </dsp:sp>
    <dsp:sp modelId="{0CB7229B-D114-4E5A-A15E-5673A7842B4F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2F1C0-7D26-47AC-8B25-DBD576A94E5C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Для работы необходима установленная на компьютере программа КриптоПро </a:t>
          </a:r>
          <a:r>
            <a:rPr lang="en-US" sz="2100" kern="1200" dirty="0"/>
            <a:t>CSP</a:t>
          </a:r>
        </a:p>
      </dsp:txBody>
      <dsp:txXfrm>
        <a:off x="7911539" y="1088253"/>
        <a:ext cx="2959127" cy="18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1EA8E-BD9D-440F-99A0-9680CB215997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7C4E6-0440-4A3A-8B7C-A4CA288E7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6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7C4E6-0440-4A3A-8B7C-A4CA288E71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55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D52AD-CDBC-4363-8267-7730CABFF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947ED4-8847-4C4B-AD92-D2A1C9860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F36FAF-E077-4B94-88B3-75CF134D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E2D957-E5FE-43C4-A02F-DA50F543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EA97F1-3A12-43CE-9C57-F6870F16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CD93C5-2D63-462E-890E-554D9E56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08F4F1-BABF-4BD0-8235-64B44CED9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97701E-F89F-4BEC-A0F6-F13B8CD86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FB95D1-C65A-4CD5-87F3-8F15BDB9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1D7630-D4B0-4AC7-BCC6-BD322B11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17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D8BE96-F164-4163-860F-3470F06F2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4ED134-B17A-4EC4-A54B-95408A0BF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BD83EB-D6DD-4872-8F9E-6B11306BF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2B3BEF-682A-45D6-82A9-A871BED4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29C4E-8E5D-4AE6-BA37-B18265FD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D3951B-E4FF-4B0E-9689-A2187B26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F52CDF-9404-4A00-9D33-B46C432B1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80789D-2FEF-4413-96F7-15F18D4D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8335CF-243E-40F9-9923-3BD6B3E9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ADD8B-7D58-4B99-9818-09BBE88F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8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AE6BCC-18C8-4892-876B-3AA2A14B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905D4A-1915-4B13-A612-B2C9A5D60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A3B32D-6E04-45F0-80CE-4B2F41BA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C6EB3B-1E0D-49B8-9118-386AB5B8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95B61-F931-4443-89E9-DF706A19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3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154886-3C12-4612-8022-731D2A39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523BB9-A937-4B25-AE93-FB6949D4C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D276D8-FD31-44DE-BDB2-583CE8483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0806BD-BBE1-4FC4-AB35-A5D585CD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8EBE6F-EBEA-4A46-88FE-ECED3FEFF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6234D0-C6C9-43ED-8459-0FB8F733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02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35864-24D8-400E-A973-BEBDEB379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197C92-8D42-465A-990A-8403EDFFD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41B20A-8F5F-4056-BDB7-9F97021D3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EE0870-ADD3-4182-AC0A-B091DC703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3FA8DD-A8F5-491C-9F24-7EB9B7F5B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A0FC88-0425-4D36-BCBC-EC635F34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8903956-4A75-4EAF-8E96-A22FE35B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CFAE04-5C69-4848-A1FB-71FACB12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9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1CB57-BAC0-4C9A-B611-00FA8387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FC2B5D-BFD8-4807-B657-BEEE774A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1A16E7-DA92-4707-AEC3-40282A04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8B2C8C-571C-4FA3-8ABD-BCE049F65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00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82B13FC-5CD8-4D58-A0FF-4C792C66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B3DD0F-E4AF-4A80-84D3-3C2EA98E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34E6B2-92B0-4601-80A6-DB84B5A28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65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59F3FF-8BD3-4CD5-A3C5-459FEF73E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33FCE3-28D0-4812-BA7F-9345F1473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0D1C35-CE30-4390-B793-6843A255B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0146A6-6EAB-4E1D-B07E-E7DA70CA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51C5AC-F662-4CAC-ADD2-79074DD81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A6B32E-3722-469E-AB0B-E7D6BFFD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89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EBFF4-0394-4361-B716-452C2888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3C39926-31AB-49A6-8F40-860DFD296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587C3F-0F76-451F-9D5B-A454E6171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E2F527-49CB-4DC5-B4E2-8AE33E01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867237-81AB-4CE1-ACDB-244D32B0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A2E6DB-B7EA-4FA1-86D9-BE2F54BC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7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B27AF-8B51-4C4D-890D-D234215D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E52DCE-6A65-42AA-BE41-B59E3D1BC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497677-6F03-43CF-BA41-EE9EFE0F5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F580C-7FBF-4501-A40D-E7D0FB72C11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FA94D6-45EA-4893-A7B4-566781F79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679FE2-1683-4D35-9176-E537DB5FD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4A46-244A-4705-9CE0-FA62A74AC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63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o@asp-edo.ru" TargetMode="External"/><Relationship Id="rId2" Type="http://schemas.openxmlformats.org/officeDocument/2006/relationships/hyperlink" Target="http://www.asp-edo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1094B-02CD-46AF-A1B5-3138A8483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200" y="1494566"/>
            <a:ext cx="11195600" cy="2312782"/>
          </a:xfrm>
        </p:spPr>
        <p:txBody>
          <a:bodyPr anchor="ctr">
            <a:normAutofit/>
          </a:bodyPr>
          <a:lstStyle/>
          <a:p>
            <a:r>
              <a:rPr lang="ru-RU" sz="6100" i="0" u="none" strike="noStrike" dirty="0">
                <a:effectLst/>
              </a:rPr>
              <a:t>Новый порядок получения и работы с электронной подписью</a:t>
            </a:r>
            <a:endParaRPr lang="ru-RU" sz="61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094F32-7784-48F2-BC25-AF901E60C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9312" y="4772142"/>
            <a:ext cx="11492514" cy="631825"/>
          </a:xfrm>
        </p:spPr>
        <p:txBody>
          <a:bodyPr anchor="ctr">
            <a:noAutofit/>
          </a:bodyPr>
          <a:lstStyle/>
          <a:p>
            <a:pPr algn="l"/>
            <a:r>
              <a:rPr lang="ru-RU" dirty="0"/>
              <a:t>Эксперт мероприятия: Чиненов Максим Сергеевич - начальник отдела информационной безопасности УФНС России по Свердловской области.</a:t>
            </a:r>
          </a:p>
          <a:p>
            <a:pPr algn="l"/>
            <a:endParaRPr lang="ru-RU" dirty="0"/>
          </a:p>
          <a:p>
            <a:pPr algn="l"/>
            <a:endParaRPr lang="ru-RU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789ED3-A8AF-41B7-9C6F-D875AFB37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672" y="5681536"/>
            <a:ext cx="1173327" cy="117332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73C9674-BC6B-43A1-847E-E3EDE62234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663" y="4104708"/>
            <a:ext cx="957892" cy="983347"/>
          </a:xfrm>
          <a:prstGeom prst="rect">
            <a:avLst/>
          </a:prstGeom>
        </p:spPr>
      </p:pic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E1C9DC2C-7828-484D-9297-DE1005EB4991}"/>
              </a:ext>
            </a:extLst>
          </p:cNvPr>
          <p:cNvSpPr txBox="1">
            <a:spLocks/>
          </p:cNvSpPr>
          <p:nvPr/>
        </p:nvSpPr>
        <p:spPr>
          <a:xfrm>
            <a:off x="2119312" y="5833936"/>
            <a:ext cx="8258176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Организатор вебинара: ООО «АСП Электронные сервисы»</a:t>
            </a:r>
          </a:p>
        </p:txBody>
      </p:sp>
    </p:spTree>
    <p:extLst>
      <p:ext uri="{BB962C8B-B14F-4D97-AF65-F5344CB8AC3E}">
        <p14:creationId xmlns:p14="http://schemas.microsoft.com/office/powerpoint/2010/main" val="537605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08D06-62EE-4B60-847F-81E1C93FA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983"/>
            <a:ext cx="10515600" cy="1325563"/>
          </a:xfrm>
        </p:spPr>
        <p:txBody>
          <a:bodyPr/>
          <a:lstStyle/>
          <a:p>
            <a:r>
              <a:rPr lang="ru-RU" dirty="0"/>
              <a:t>Электронный документооборот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696798-AF49-41D8-8659-7C8A7AC54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4032"/>
            <a:ext cx="10515600" cy="197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Внедряем сервисы: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1С-ЭДО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СБИС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Астрал.ЭДО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D29DA74A-837B-47CD-AE5D-78C4399726DB}"/>
              </a:ext>
            </a:extLst>
          </p:cNvPr>
          <p:cNvSpPr txBox="1">
            <a:spLocks/>
          </p:cNvSpPr>
          <p:nvPr/>
        </p:nvSpPr>
        <p:spPr>
          <a:xfrm>
            <a:off x="838200" y="4425268"/>
            <a:ext cx="5754511" cy="1977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Смотрите видеоуроки по сервису 1С-ЭДО в нашем </a:t>
            </a:r>
            <a:r>
              <a:rPr lang="ru-RU" dirty="0" err="1"/>
              <a:t>телеграм</a:t>
            </a:r>
            <a:r>
              <a:rPr lang="ru-RU" dirty="0"/>
              <a:t>-канале:</a:t>
            </a:r>
            <a:br>
              <a:rPr lang="ru-RU" dirty="0"/>
            </a:br>
            <a:br>
              <a:rPr lang="ru-RU" dirty="0"/>
            </a:br>
            <a:r>
              <a:rPr lang="en-US" dirty="0"/>
              <a:t>https://t.me/asp_edo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91E05A-79A6-4DBD-A4C3-5ACCAFFF4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179" y="2114032"/>
            <a:ext cx="4843108" cy="344306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4AE931-61E2-43F8-8580-82B26851C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673" y="5684673"/>
            <a:ext cx="1173327" cy="117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59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7DCE9-0EBC-4783-A0BC-02EDA7B6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Новый тариф сервиса </a:t>
            </a:r>
            <a:br>
              <a:rPr lang="ru-RU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1С-Отчетность: Кадровые решения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2FB4FCE2-DBB6-4A77-A1C1-AD9F4A678502}"/>
              </a:ext>
            </a:extLst>
          </p:cNvPr>
          <p:cNvSpPr txBox="1">
            <a:spLocks/>
          </p:cNvSpPr>
          <p:nvPr/>
        </p:nvSpPr>
        <p:spPr>
          <a:xfrm>
            <a:off x="4654296" y="4798577"/>
            <a:ext cx="6894576" cy="14284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sz="2200" dirty="0"/>
              <a:t>Для тех, кто сдает отчетность в ФСС и ПФР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AEB37B49-D457-4A99-A99B-6F40D265F5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54296" y="1725854"/>
          <a:ext cx="6894577" cy="1731431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512261">
                  <a:extLst>
                    <a:ext uri="{9D8B030D-6E8A-4147-A177-3AD203B41FA5}">
                      <a16:colId xmlns:a16="http://schemas.microsoft.com/office/drawing/2014/main" val="3800613335"/>
                    </a:ext>
                  </a:extLst>
                </a:gridCol>
                <a:gridCol w="1345579">
                  <a:extLst>
                    <a:ext uri="{9D8B030D-6E8A-4147-A177-3AD203B41FA5}">
                      <a16:colId xmlns:a16="http://schemas.microsoft.com/office/drawing/2014/main" val="403903294"/>
                    </a:ext>
                  </a:extLst>
                </a:gridCol>
                <a:gridCol w="1345579">
                  <a:extLst>
                    <a:ext uri="{9D8B030D-6E8A-4147-A177-3AD203B41FA5}">
                      <a16:colId xmlns:a16="http://schemas.microsoft.com/office/drawing/2014/main" val="2236624277"/>
                    </a:ext>
                  </a:extLst>
                </a:gridCol>
                <a:gridCol w="1345579">
                  <a:extLst>
                    <a:ext uri="{9D8B030D-6E8A-4147-A177-3AD203B41FA5}">
                      <a16:colId xmlns:a16="http://schemas.microsoft.com/office/drawing/2014/main" val="1341015069"/>
                    </a:ext>
                  </a:extLst>
                </a:gridCol>
                <a:gridCol w="1345579">
                  <a:extLst>
                    <a:ext uri="{9D8B030D-6E8A-4147-A177-3AD203B41FA5}">
                      <a16:colId xmlns:a16="http://schemas.microsoft.com/office/drawing/2014/main" val="845925897"/>
                    </a:ext>
                  </a:extLst>
                </a:gridCol>
              </a:tblGrid>
              <a:tr h="1080100">
                <a:tc>
                  <a:txBody>
                    <a:bodyPr/>
                    <a:lstStyle/>
                    <a:p>
                      <a:endParaRPr lang="ru-RU" sz="2000" b="0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109101" marR="109101" marT="109101" marB="5455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cap="none" spc="0">
                          <a:solidFill>
                            <a:schemeClr val="bg1"/>
                          </a:solidFill>
                        </a:rPr>
                        <a:t>Ценовая зона 1, руб.</a:t>
                      </a:r>
                    </a:p>
                  </a:txBody>
                  <a:tcPr marL="109101" marR="109101" marT="109101" marB="5455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cap="none" spc="0">
                          <a:solidFill>
                            <a:schemeClr val="bg1"/>
                          </a:solidFill>
                        </a:rPr>
                        <a:t>Ценовая зона 2, руб.</a:t>
                      </a:r>
                    </a:p>
                  </a:txBody>
                  <a:tcPr marL="109101" marR="109101" marT="109101" marB="5455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cap="none" spc="0">
                          <a:solidFill>
                            <a:schemeClr val="bg1"/>
                          </a:solidFill>
                        </a:rPr>
                        <a:t>Ценовая зона 3, руб.</a:t>
                      </a:r>
                    </a:p>
                  </a:txBody>
                  <a:tcPr marL="109101" marR="109101" marT="109101" marB="5455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cap="none" spc="0">
                          <a:solidFill>
                            <a:schemeClr val="bg1"/>
                          </a:solidFill>
                        </a:rPr>
                        <a:t>Ценовая зона 4, руб.</a:t>
                      </a:r>
                    </a:p>
                  </a:txBody>
                  <a:tcPr marL="109101" marR="109101" marT="109101" marB="5455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166331"/>
                  </a:ext>
                </a:extLst>
              </a:tr>
              <a:tr h="643696">
                <a:tc>
                  <a:txBody>
                    <a:bodyPr/>
                    <a:lstStyle/>
                    <a:p>
                      <a:r>
                        <a:rPr lang="ru-RU" sz="1600" cap="none" spc="0" dirty="0">
                          <a:solidFill>
                            <a:schemeClr val="tx1"/>
                          </a:solidFill>
                        </a:rPr>
                        <a:t>Юридическое лицо и ИП</a:t>
                      </a:r>
                    </a:p>
                  </a:txBody>
                  <a:tcPr marL="109101" marR="109101" marT="109101" marB="5455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>
                          <a:solidFill>
                            <a:schemeClr val="tx1"/>
                          </a:solidFill>
                        </a:rPr>
                        <a:t>2 380 </a:t>
                      </a:r>
                    </a:p>
                  </a:txBody>
                  <a:tcPr marL="109101" marR="109101" marT="109101" marB="5455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>
                          <a:solidFill>
                            <a:schemeClr val="tx1"/>
                          </a:solidFill>
                        </a:rPr>
                        <a:t>2 780</a:t>
                      </a:r>
                    </a:p>
                  </a:txBody>
                  <a:tcPr marL="109101" marR="109101" marT="109101" marB="5455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>
                          <a:solidFill>
                            <a:schemeClr val="tx1"/>
                          </a:solidFill>
                        </a:rPr>
                        <a:t>3 580</a:t>
                      </a:r>
                    </a:p>
                  </a:txBody>
                  <a:tcPr marL="109101" marR="109101" marT="109101" marB="5455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cap="none" spc="0" dirty="0">
                          <a:solidFill>
                            <a:schemeClr val="tx1"/>
                          </a:solidFill>
                        </a:rPr>
                        <a:t>3 980</a:t>
                      </a:r>
                    </a:p>
                  </a:txBody>
                  <a:tcPr marL="109101" marR="109101" marT="109101" marB="5455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91831"/>
                  </a:ext>
                </a:extLst>
              </a:tr>
            </a:tbl>
          </a:graphicData>
        </a:graphic>
      </p:graphicFrame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815D872-255E-4BB7-8CCC-5626595AA8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591978" y="5264331"/>
            <a:ext cx="1598500" cy="1593669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797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94085-4B52-455D-898E-54B564B0E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013" y="1554512"/>
            <a:ext cx="5497974" cy="1325563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C7A0A47-F5E2-4397-928F-EA845203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458" y="2966013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en-US" dirty="0">
                <a:hlinkClick r:id="rId2"/>
              </a:rPr>
              <a:t>www.asp-edo.ru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en-US" dirty="0"/>
              <a:t>+7 (343) 222-12-10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en-US" dirty="0">
                <a:hlinkClick r:id="rId3"/>
              </a:rPr>
              <a:t>eo@asp-edo.ru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err="1"/>
              <a:t>Телеграм</a:t>
            </a:r>
            <a:r>
              <a:rPr lang="ru-RU" dirty="0"/>
              <a:t>-канал </a:t>
            </a:r>
            <a:r>
              <a:rPr lang="en-US" dirty="0"/>
              <a:t>/ </a:t>
            </a:r>
            <a:r>
              <a:rPr lang="ru-RU" dirty="0"/>
              <a:t>ВКонтакте </a:t>
            </a:r>
            <a:br>
              <a:rPr lang="ru-RU" dirty="0"/>
            </a:br>
            <a:r>
              <a:rPr lang="ru-RU" dirty="0"/>
              <a:t>АСП Электронные сервисы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AEDC2A-0D17-41B3-9451-BF990B44A2D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591978" y="5264331"/>
            <a:ext cx="1598500" cy="1593669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87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AB942-8092-407D-BB79-1E3C02A3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Где получить электронную подпись?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6E928504-CD5E-439F-9261-2CA06915F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11401"/>
              </p:ext>
            </p:extLst>
          </p:nvPr>
        </p:nvGraphicFramePr>
        <p:xfrm>
          <a:off x="4290712" y="698835"/>
          <a:ext cx="7502983" cy="5038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705">
                  <a:extLst>
                    <a:ext uri="{9D8B030D-6E8A-4147-A177-3AD203B41FA5}">
                      <a16:colId xmlns:a16="http://schemas.microsoft.com/office/drawing/2014/main" val="3414936057"/>
                    </a:ext>
                  </a:extLst>
                </a:gridCol>
                <a:gridCol w="2268278">
                  <a:extLst>
                    <a:ext uri="{9D8B030D-6E8A-4147-A177-3AD203B41FA5}">
                      <a16:colId xmlns:a16="http://schemas.microsoft.com/office/drawing/2014/main" val="60884883"/>
                    </a:ext>
                  </a:extLst>
                </a:gridCol>
              </a:tblGrid>
              <a:tr h="335442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67088" marR="67088" marT="33544" marB="33544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67088" marR="67088" marT="33544" marB="33544"/>
                </a:tc>
                <a:extLst>
                  <a:ext uri="{0D108BD9-81ED-4DB2-BD59-A6C34878D82A}">
                    <a16:rowId xmlns:a16="http://schemas.microsoft.com/office/drawing/2014/main" val="51119713"/>
                  </a:ext>
                </a:extLst>
              </a:tr>
              <a:tr h="130151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3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/>
                        <a:t>Юридические лица (подпись выдается лицам, действующим без доверенности от имени организации);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/>
                        <a:t>Индивидуальные предприниматели;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00" dirty="0"/>
                        <a:t>Нотариусы.</a:t>
                      </a:r>
                    </a:p>
                  </a:txBody>
                  <a:tcPr marL="67088" marR="67088" marT="33544" marB="3354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Удостоверяющем центре Федеральной налоговой службы Российской Федерации</a:t>
                      </a:r>
                      <a:endParaRPr lang="ru-RU" sz="1300" dirty="0"/>
                    </a:p>
                    <a:p>
                      <a:endParaRPr lang="ru-RU" sz="1300" dirty="0"/>
                    </a:p>
                  </a:txBody>
                  <a:tcPr marL="67088" marR="67088" marT="33544" marB="33544"/>
                </a:tc>
                <a:extLst>
                  <a:ext uri="{0D108BD9-81ED-4DB2-BD59-A6C34878D82A}">
                    <a16:rowId xmlns:a16="http://schemas.microsoft.com/office/drawing/2014/main" val="750399160"/>
                  </a:ext>
                </a:extLst>
              </a:tr>
              <a:tr h="1402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Кредитные организации, операторы платежных систем, </a:t>
                      </a:r>
                      <a:r>
                        <a:rPr lang="ru-RU" sz="13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некредитные</a:t>
                      </a: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финансовые организации и индивидуальные предприниматели, осуществляющие виды деятельности, перечисленные в части 1 статьи 76.1 Федерального закона от 10.07.2002 № 86-ФЗ «О Центральном банке Российской Федерации»</a:t>
                      </a:r>
                      <a:endParaRPr lang="ru-RU" sz="1300" dirty="0"/>
                    </a:p>
                  </a:txBody>
                  <a:tcPr marL="67088" marR="67088" marT="33544" marB="3354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Удостоверяющем центре Центрального банка Российской Федерации</a:t>
                      </a:r>
                      <a:endParaRPr lang="ru-RU" sz="1300" dirty="0"/>
                    </a:p>
                    <a:p>
                      <a:endParaRPr lang="ru-RU" sz="1300" dirty="0"/>
                    </a:p>
                  </a:txBody>
                  <a:tcPr marL="67088" marR="67088" marT="33544" marB="33544"/>
                </a:tc>
                <a:extLst>
                  <a:ext uri="{0D108BD9-81ED-4DB2-BD59-A6C34878D82A}">
                    <a16:rowId xmlns:a16="http://schemas.microsoft.com/office/drawing/2014/main" val="2509714083"/>
                  </a:ext>
                </a:extLst>
              </a:tr>
              <a:tr h="1100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Должностные лица государственных органов, органов местного самоуправления либо подведомственных государственному органу или органу местного самоуправления организации</a:t>
                      </a:r>
                      <a:endParaRPr lang="ru-RU" sz="1300" dirty="0"/>
                    </a:p>
                    <a:p>
                      <a:endParaRPr lang="ru-RU" sz="1300" dirty="0"/>
                    </a:p>
                  </a:txBody>
                  <a:tcPr marL="67088" marR="67088" marT="33544" marB="33544"/>
                </a:tc>
                <a:tc>
                  <a:txBody>
                    <a:bodyPr/>
                    <a:lstStyle/>
                    <a:p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Удостоверяющем центре Федерального Казначейства</a:t>
                      </a:r>
                      <a:endParaRPr lang="ru-RU" sz="1300" dirty="0"/>
                    </a:p>
                  </a:txBody>
                  <a:tcPr marL="67088" marR="67088" marT="33544" marB="33544"/>
                </a:tc>
                <a:extLst>
                  <a:ext uri="{0D108BD9-81ED-4DB2-BD59-A6C34878D82A}">
                    <a16:rowId xmlns:a16="http://schemas.microsoft.com/office/drawing/2014/main" val="933689779"/>
                  </a:ext>
                </a:extLst>
              </a:tr>
              <a:tr h="8989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Физические лица, а также лица, действующие от имени юридического лица по доверенности</a:t>
                      </a:r>
                      <a:endParaRPr lang="ru-RU" sz="1300" dirty="0"/>
                    </a:p>
                    <a:p>
                      <a:endParaRPr lang="ru-RU" sz="1300" dirty="0"/>
                    </a:p>
                  </a:txBody>
                  <a:tcPr marL="67088" marR="67088" marT="33544" marB="33544"/>
                </a:tc>
                <a:tc>
                  <a:txBody>
                    <a:bodyPr/>
                    <a:lstStyle/>
                    <a:p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коммерческих удостоверяющих центрах после их </a:t>
                      </a:r>
                      <a:r>
                        <a:rPr lang="ru-RU" sz="13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переаккредитации</a:t>
                      </a:r>
                      <a:endParaRPr lang="ru-RU" sz="1300" dirty="0"/>
                    </a:p>
                  </a:txBody>
                  <a:tcPr marL="67088" marR="67088" marT="33544" marB="33544"/>
                </a:tc>
                <a:extLst>
                  <a:ext uri="{0D108BD9-81ED-4DB2-BD59-A6C34878D82A}">
                    <a16:rowId xmlns:a16="http://schemas.microsoft.com/office/drawing/2014/main" val="1880547939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C74B78F-DA8E-437E-AB74-22A32323F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359" y="5822223"/>
            <a:ext cx="1032640" cy="103264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7EE9A09-FE4A-4D79-9EF1-C1BBD73760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794" y="5910171"/>
            <a:ext cx="834565" cy="85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1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9CB2F-05C9-4C81-AB40-86E21A3C3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89" y="1206089"/>
            <a:ext cx="10506456" cy="1919141"/>
          </a:xfrm>
        </p:spPr>
        <p:txBody>
          <a:bodyPr anchor="b">
            <a:normAutofit/>
          </a:bodyPr>
          <a:lstStyle/>
          <a:p>
            <a:r>
              <a:rPr lang="ru-RU" sz="4200" i="0" dirty="0">
                <a:effectLst/>
                <a:latin typeface="+mn-lt"/>
              </a:rPr>
              <a:t>Какие документы необходимы </a:t>
            </a:r>
            <a:br>
              <a:rPr lang="ru-RU" sz="4200" i="0" dirty="0">
                <a:effectLst/>
                <a:latin typeface="+mn-lt"/>
              </a:rPr>
            </a:br>
            <a:r>
              <a:rPr lang="ru-RU" sz="4200" i="0" dirty="0">
                <a:effectLst/>
                <a:latin typeface="+mn-lt"/>
              </a:rPr>
              <a:t>для получения ЭЦП в ФНС?</a:t>
            </a:r>
            <a:br>
              <a:rPr lang="ru-RU" sz="4200" b="0" i="0" dirty="0">
                <a:effectLst/>
                <a:latin typeface="+mn-lt"/>
              </a:rPr>
            </a:br>
            <a:endParaRPr lang="ru-RU" sz="4200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2B8D04F2-3367-4B94-9C0D-DEC0F4389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ru-RU" sz="2200" dirty="0"/>
              <a:t>заявление на выпуск электронной подписи (может быть подано </a:t>
            </a:r>
            <a:r>
              <a:rPr lang="ru-RU" sz="2200" dirty="0" err="1"/>
              <a:t>электронно</a:t>
            </a:r>
            <a:r>
              <a:rPr lang="ru-RU" sz="2200" dirty="0"/>
              <a:t>), </a:t>
            </a:r>
          </a:p>
          <a:p>
            <a:r>
              <a:rPr lang="ru-RU" sz="2200" dirty="0"/>
              <a:t>паспорт,</a:t>
            </a:r>
          </a:p>
          <a:p>
            <a:r>
              <a:rPr lang="ru-RU" sz="2200" dirty="0"/>
              <a:t>СНИЛС.</a:t>
            </a:r>
          </a:p>
          <a:p>
            <a:endParaRPr lang="ru-RU" sz="22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3DC812F-7A9A-4E51-AAB8-BAFF0EA37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359" y="5822223"/>
            <a:ext cx="1032640" cy="103264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2B43787-AFE1-4A53-8169-327F3E7B4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794" y="5910171"/>
            <a:ext cx="834565" cy="85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53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398C4-410A-422A-8C9F-DBCDC2D36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60758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Как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быстро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происходит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br>
              <a:rPr lang="ru-RU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выдача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электронно</a:t>
            </a:r>
            <a:r>
              <a:rPr lang="ru-RU" dirty="0">
                <a:latin typeface="+mn-lt"/>
              </a:rPr>
              <a:t>й 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подписи?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A6AC936-1969-4B0F-BB40-CE18EC06D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359" y="5822223"/>
            <a:ext cx="1032640" cy="103264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1735065-7A0C-4471-A8D9-F1EF92394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794" y="5910171"/>
            <a:ext cx="834565" cy="85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8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470B1-E2A2-43AB-B6F8-690BE25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056" y="348865"/>
            <a:ext cx="10457619" cy="1576446"/>
          </a:xfrm>
        </p:spPr>
        <p:txBody>
          <a:bodyPr anchor="ctr">
            <a:normAutofit/>
          </a:bodyPr>
          <a:lstStyle/>
          <a:p>
            <a:r>
              <a:rPr lang="ru-RU" sz="3400" dirty="0">
                <a:solidFill>
                  <a:srgbClr val="FFFFFF"/>
                </a:solidFill>
              </a:rPr>
              <a:t>Что нужно знать об электронной подписи, выпущенной Удостоверяющим центром ФНС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ADA417E-7B1A-6AAD-870D-9CB81865B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89211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21CB5D6-8539-43AD-B3BC-7B3E341758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794" y="5910171"/>
            <a:ext cx="834565" cy="85674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FFF5F7D-A300-49C9-8038-A78DE3DA1D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359" y="5822223"/>
            <a:ext cx="1032640" cy="103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1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D040D-196D-4BDE-AF1F-63039EEE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47209"/>
            <a:ext cx="10168128" cy="1179576"/>
          </a:xfrm>
        </p:spPr>
        <p:txBody>
          <a:bodyPr>
            <a:normAutofit/>
          </a:bodyPr>
          <a:lstStyle/>
          <a:p>
            <a:r>
              <a:rPr lang="ru-RU" sz="4000" dirty="0"/>
              <a:t>Какие изменения ждут в 2023 году?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0DEE5A-DDE8-402C-9814-470489607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225" y="2615771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Появится термин «машиночитаемая доверенность».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МЧД — электронный документ, подписанный сертификатом электронной подписи руководителя юридического лица или ИП. Формат МЧД утвержден приказом ФНС № ЕД-7-26/445@ от 30.04.2021 года.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99EC4EB-F918-48D1-8EC2-12C540D94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359" y="5822223"/>
            <a:ext cx="1032640" cy="103264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84A9A5B-A089-4CC2-9319-1E5118256A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794" y="5910171"/>
            <a:ext cx="834565" cy="85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C13232-EAE0-4898-B7BC-44780CA95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119" y="243041"/>
            <a:ext cx="11058880" cy="926565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Вопросы по электронным подписям и машиночитаемой доверенности</a:t>
            </a:r>
          </a:p>
        </p:txBody>
      </p:sp>
      <p:pic>
        <p:nvPicPr>
          <p:cNvPr id="7" name="Graphic 6" descr="Субтитры">
            <a:extLst>
              <a:ext uri="{FF2B5EF4-FFF2-40B4-BE49-F238E27FC236}">
                <a16:creationId xmlns:a16="http://schemas.microsoft.com/office/drawing/2014/main" id="{3AEB53DE-FECA-092D-8320-4966AD74C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10" y="193166"/>
            <a:ext cx="1126064" cy="1126064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01AAE809-84D0-4BC5-A807-0BAB6CE1C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" y="1219481"/>
            <a:ext cx="11774311" cy="549741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/>
              <a:t>Что делать при утере подписи от ФНС?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У меня изменились паспортные данные (фамилия), нужно идти перевыпускать подпись?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Можно ли выпустить несколько подписей для работы торговых точек с </a:t>
            </a:r>
            <a:r>
              <a:rPr lang="ru-RU" sz="1800" dirty="0" err="1"/>
              <a:t>ЕГАИС.Алкоголь</a:t>
            </a:r>
            <a:r>
              <a:rPr lang="ru-RU" sz="1800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Как продлить подпись?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Зачем мне бухгалтеру выпускать подпись на себя? Почему я не могу продолжать подписью директора подписывать отчеты?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Как понять, в какую налоговую можно обратиться за подписью?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Можно вместо КриптоПро платного использовать </a:t>
            </a:r>
            <a:r>
              <a:rPr lang="ru-RU" sz="1800" dirty="0" err="1"/>
              <a:t>VIPnet</a:t>
            </a:r>
            <a:r>
              <a:rPr lang="ru-RU" sz="1800" dirty="0"/>
              <a:t> </a:t>
            </a:r>
            <a:r>
              <a:rPr lang="ru-RU" sz="1800" dirty="0" err="1"/>
              <a:t>криптодрайвер</a:t>
            </a:r>
            <a:r>
              <a:rPr lang="ru-RU" sz="1800" dirty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Не увидел информации о том, а где же можно будет пользоваться этой ЭЦП. ЛК на сайте налоговой и программа для отчётности "Налогоплательщик ЮЛ« это понятно. А что ещё? Госуслуги? ПФР?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Скажите, пожалуйста, правильно ли я поняла, что ЭЦП выдаётся на физ. лицо (допустим ИП), а это же физ. лицо также является директором в ООО, и ЭЦП, полученное для ИП, можно использовать также для ООО.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Руководитель подаст заявление через Личный кабинет, запишется на получение ЭЦП в налоговую. Может ли в налоговую на получение ЭЦП пойти лицо по доверенности?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В нашем населённом пункте нет ФНС, которые могли бы эту подпись выдать. Что делать?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Подскажите, можно ли данной подписью подписывать отчеты, сдаваемые в Росстат?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/>
              <a:t>Если у организации два директора, могут ли оба получить по сертификату?</a:t>
            </a:r>
          </a:p>
          <a:p>
            <a:pPr>
              <a:buFont typeface="+mj-lt"/>
              <a:buAutoNum type="arabicPeriod"/>
            </a:pPr>
            <a:endParaRPr lang="ru-RU" sz="1800" dirty="0"/>
          </a:p>
          <a:p>
            <a:pPr>
              <a:buFont typeface="+mj-lt"/>
              <a:buAutoNum type="arabicPeriod"/>
            </a:pPr>
            <a:endParaRPr lang="ru-RU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B870F9-E5B7-45F0-A329-82DB00A1D0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973" y="5771837"/>
            <a:ext cx="1083026" cy="108302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5C51FE8-3E02-47AF-AB8F-EE09DD34AB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748" y="5926666"/>
            <a:ext cx="907225" cy="93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9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99557A-C7F4-4C98-9C0D-E28E915E7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19" y="1369318"/>
            <a:ext cx="11571111" cy="47896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/>
              <a:t>14.  Есть ли возможность удалённого перевыпуска сертификата в личном кабинете на сайте ФНС?</a:t>
            </a:r>
          </a:p>
          <a:p>
            <a:pPr marL="0" indent="0">
              <a:buNone/>
            </a:pPr>
            <a:r>
              <a:rPr lang="ru-RU" sz="1800" dirty="0"/>
              <a:t>15.  Если ООО зарегистрировано в Санкт-Петербурге, можно ли генеральному директору получить подпись в Москве?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 В памятке, выданной налоговой, указано, что с собой принести USB-носитель (токен). Подойдет ли обычная флешка?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  Рассматривается ли возможность встраивания лицензии на программное средство криптозащиты информации (СКЗИ) в сертификат?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ли порталы, на которых подпись ФНС не работает?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сделать ЭП для руководителя филиала, который не указан в ЕГРЮЛ?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ли УЦ ФНС выдавать облачные подписи?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можно будет отозвать доверенность (МЧД)?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Должен ли быть принят на работу сотрудник, который будет подписывать отчётность с МЧД, например, для ИП?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нас есть действующая подпись. Нужно сейчас директору идти и получать подпись в ФНС?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налоговой для получения подписи требуют защищенный носитель. Это правомерно?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Сейчас в организации две подписи на гендиректора. Одной пользуется бухгалтерия, чтобы сдавать отчетность. Другой ЭЦП пользуется отдел, который занимается тендерами. Работаем удаленно. Как будет теперь?</a:t>
            </a:r>
          </a:p>
          <a:p>
            <a:pPr marL="342900" indent="-342900">
              <a:buAutoNum type="arabicPeriod" startAt="18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Какая ЭЦП нужна, чтобы участвовать в торгах?</a:t>
            </a:r>
          </a:p>
          <a:p>
            <a:endParaRPr lang="ru-RU" sz="1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E3085F-C575-462C-872F-07B189B29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422" y="5892397"/>
            <a:ext cx="937551" cy="96246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56CAE0-472B-4AF8-BB63-DEDE8B12D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973" y="5771837"/>
            <a:ext cx="1083026" cy="1083026"/>
          </a:xfrm>
          <a:prstGeom prst="rect">
            <a:avLst/>
          </a:prstGeom>
        </p:spPr>
      </p:pic>
      <p:pic>
        <p:nvPicPr>
          <p:cNvPr id="10" name="Graphic 6" descr="Субтитры">
            <a:extLst>
              <a:ext uri="{FF2B5EF4-FFF2-40B4-BE49-F238E27FC236}">
                <a16:creationId xmlns:a16="http://schemas.microsoft.com/office/drawing/2014/main" id="{19853455-8666-43DE-90E7-0579F83BDF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4719" y="243041"/>
            <a:ext cx="914400" cy="91440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F8A6C71-74F1-4C34-A4C8-3936A5F82296}"/>
              </a:ext>
            </a:extLst>
          </p:cNvPr>
          <p:cNvSpPr txBox="1">
            <a:spLocks/>
          </p:cNvSpPr>
          <p:nvPr/>
        </p:nvSpPr>
        <p:spPr>
          <a:xfrm>
            <a:off x="1020096" y="210155"/>
            <a:ext cx="11273503" cy="926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00" b="1" dirty="0"/>
              <a:t>Вопросы по электронным подписям и машиночитаемой доверенности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80277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B42A9A-067E-40FF-8BD2-AA0C07503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7380514" cy="1956841"/>
          </a:xfrm>
        </p:spPr>
        <p:txBody>
          <a:bodyPr anchor="b">
            <a:normAutofit/>
          </a:bodyPr>
          <a:lstStyle/>
          <a:p>
            <a:r>
              <a:rPr lang="ru-RU" sz="5400" dirty="0"/>
              <a:t>Электронные подписи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DD9447-28BD-425D-B6B6-F11EADB22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3062540"/>
            <a:ext cx="1082910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Выпускаем электронные подписи для физических лиц и сотрудников организаций от аккредитованного Удостоверяющего центра «Калуга Астрал».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D131F4B-F8D3-4A6B-9AC7-1624FE0B71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10591978" y="5264331"/>
            <a:ext cx="1598500" cy="1593669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89484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836</Words>
  <Application>Microsoft Office PowerPoint</Application>
  <PresentationFormat>Широкоэкранный</PresentationFormat>
  <Paragraphs>88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Тема Office</vt:lpstr>
      <vt:lpstr>Новый порядок получения и работы с электронной подписью</vt:lpstr>
      <vt:lpstr>Где получить электронную подпись?</vt:lpstr>
      <vt:lpstr>Какие документы необходимы  для получения ЭЦП в ФНС? </vt:lpstr>
      <vt:lpstr>Как быстро происходит  выдача электронной подписи?</vt:lpstr>
      <vt:lpstr>Что нужно знать об электронной подписи, выпущенной Удостоверяющим центром ФНС</vt:lpstr>
      <vt:lpstr>Какие изменения ждут в 2023 году?</vt:lpstr>
      <vt:lpstr>Вопросы по электронным подписям и машиночитаемой доверенности</vt:lpstr>
      <vt:lpstr>Презентация PowerPoint</vt:lpstr>
      <vt:lpstr>Электронные подписи</vt:lpstr>
      <vt:lpstr>Электронный документооборот</vt:lpstr>
      <vt:lpstr>Новый тариф сервиса  1С-Отчетность: Кадровые решения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порядок получения и работы с электронной подписью</dc:title>
  <dc:creator>Яранцева Мария</dc:creator>
  <cp:lastModifiedBy>Яранцева Мария</cp:lastModifiedBy>
  <cp:revision>6</cp:revision>
  <dcterms:created xsi:type="dcterms:W3CDTF">2022-04-12T12:33:29Z</dcterms:created>
  <dcterms:modified xsi:type="dcterms:W3CDTF">2022-04-20T05:33:55Z</dcterms:modified>
</cp:coreProperties>
</file>